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854" y="2999167"/>
            <a:ext cx="6860146" cy="38588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0087" y="431371"/>
            <a:ext cx="11569148" cy="4077935"/>
          </a:xfrm>
        </p:spPr>
        <p:txBody>
          <a:bodyPr/>
          <a:lstStyle/>
          <a:p>
            <a:pPr algn="ctr"/>
            <a:r>
              <a:rPr lang="nl-NL" dirty="0" smtClean="0">
                <a:solidFill>
                  <a:schemeClr val="tx2">
                    <a:lumMod val="75000"/>
                  </a:schemeClr>
                </a:solidFill>
                <a:latin typeface="AR CENA" panose="02000000000000000000" pitchFamily="2" charset="0"/>
              </a:rPr>
              <a:t>Filosofen die de wereld </a:t>
            </a:r>
            <a:br>
              <a:rPr lang="nl-NL" dirty="0" smtClean="0">
                <a:solidFill>
                  <a:schemeClr val="tx2">
                    <a:lumMod val="75000"/>
                  </a:schemeClr>
                </a:solidFill>
                <a:latin typeface="AR CENA" panose="02000000000000000000" pitchFamily="2" charset="0"/>
              </a:rPr>
            </a:br>
            <a:r>
              <a:rPr lang="nl-NL" dirty="0" smtClean="0">
                <a:solidFill>
                  <a:schemeClr val="tx2">
                    <a:lumMod val="75000"/>
                  </a:schemeClr>
                </a:solidFill>
                <a:latin typeface="AR CENA" panose="02000000000000000000" pitchFamily="2" charset="0"/>
              </a:rPr>
              <a:t>veranderden</a:t>
            </a:r>
            <a:endParaRPr lang="de-DE" dirty="0">
              <a:solidFill>
                <a:schemeClr val="tx2">
                  <a:lumMod val="75000"/>
                </a:schemeClr>
              </a:solidFill>
              <a:latin typeface="AR CENA" panose="02000000000000000000" pitchFamily="2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18252" y="5741757"/>
            <a:ext cx="3413602" cy="754025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>
                <a:solidFill>
                  <a:schemeClr val="tx1"/>
                </a:solidFill>
              </a:rPr>
              <a:t>Uitgebreide versie</a:t>
            </a:r>
          </a:p>
          <a:p>
            <a:r>
              <a:rPr lang="nl-NL" dirty="0" smtClean="0">
                <a:solidFill>
                  <a:schemeClr val="tx1"/>
                </a:solidFill>
              </a:rPr>
              <a:t>Levensbeschouwing.net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4" y="2999168"/>
            <a:ext cx="3198356" cy="27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16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Descartes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0000" y="1825625"/>
            <a:ext cx="5577014" cy="4351338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Begin Verlichting</a:t>
            </a:r>
          </a:p>
          <a:p>
            <a:r>
              <a:rPr lang="nl-NL" dirty="0" smtClean="0"/>
              <a:t>Twijfel aan alles</a:t>
            </a:r>
          </a:p>
          <a:p>
            <a:r>
              <a:rPr lang="nl-NL" dirty="0" smtClean="0"/>
              <a:t>Geen kerkelijke dogma’s</a:t>
            </a:r>
          </a:p>
          <a:p>
            <a:r>
              <a:rPr lang="nl-NL" dirty="0" smtClean="0"/>
              <a:t>Bestaat God wel?</a:t>
            </a:r>
          </a:p>
          <a:p>
            <a:r>
              <a:rPr lang="nl-NL" dirty="0" smtClean="0"/>
              <a:t>Ja, want Descartes bestaat</a:t>
            </a:r>
          </a:p>
          <a:p>
            <a:r>
              <a:rPr lang="nl-NL" dirty="0" smtClean="0"/>
              <a:t>Probeer wiskundige vergelijkingen op te zetten</a:t>
            </a:r>
          </a:p>
          <a:p>
            <a:r>
              <a:rPr lang="nl-NL" dirty="0" smtClean="0"/>
              <a:t>Definitieve doorbraak met Newton</a:t>
            </a:r>
          </a:p>
          <a:p>
            <a:r>
              <a:rPr lang="nl-NL" dirty="0" smtClean="0"/>
              <a:t>Loskoppeling religie en wetenschap</a:t>
            </a:r>
          </a:p>
          <a:p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104" y="0"/>
            <a:ext cx="5610896" cy="686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9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John Locke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0000" y="1825625"/>
            <a:ext cx="5242163" cy="4351338"/>
          </a:xfrm>
        </p:spPr>
        <p:txBody>
          <a:bodyPr/>
          <a:lstStyle/>
          <a:p>
            <a:r>
              <a:rPr lang="nl-NL" dirty="0" smtClean="0"/>
              <a:t>Verlichting</a:t>
            </a:r>
          </a:p>
          <a:p>
            <a:r>
              <a:rPr lang="nl-NL" dirty="0" smtClean="0"/>
              <a:t>In beginsel is ieder mens gelijk</a:t>
            </a:r>
          </a:p>
          <a:p>
            <a:r>
              <a:rPr lang="nl-NL" dirty="0" smtClean="0"/>
              <a:t>Mens als onbeschreven blad</a:t>
            </a:r>
          </a:p>
          <a:p>
            <a:r>
              <a:rPr lang="nl-NL" dirty="0" smtClean="0"/>
              <a:t>Een regering of koning staat ten dienste van het volk</a:t>
            </a:r>
          </a:p>
          <a:p>
            <a:r>
              <a:rPr lang="nl-NL" dirty="0" smtClean="0"/>
              <a:t>Als de koning of regering zich er niet aan houdt, moet ze weg</a:t>
            </a:r>
          </a:p>
          <a:p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757" y="0"/>
            <a:ext cx="5931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81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Amerikaanse Revolutie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0000" y="1825625"/>
            <a:ext cx="6376436" cy="4351338"/>
          </a:xfrm>
        </p:spPr>
        <p:txBody>
          <a:bodyPr/>
          <a:lstStyle/>
          <a:p>
            <a:r>
              <a:rPr lang="nl-NL" dirty="0" smtClean="0"/>
              <a:t>Leidt de tijd van de revoluties en onrust in</a:t>
            </a:r>
          </a:p>
          <a:p>
            <a:r>
              <a:rPr lang="nl-NL" dirty="0" smtClean="0"/>
              <a:t>Onafhankelijkheidsverklaring 1776</a:t>
            </a:r>
          </a:p>
          <a:p>
            <a:r>
              <a:rPr lang="nl-NL" dirty="0" smtClean="0"/>
              <a:t>Independence Day: 4 juli</a:t>
            </a:r>
          </a:p>
          <a:p>
            <a:r>
              <a:rPr lang="nl-NL" dirty="0" smtClean="0"/>
              <a:t>Iedereen  heeft recht op leven, vrijheid en het nastreven van geluk</a:t>
            </a:r>
          </a:p>
          <a:p>
            <a:r>
              <a:rPr lang="nl-NL" dirty="0" smtClean="0"/>
              <a:t>Daar moet de regering voor zorgen</a:t>
            </a:r>
          </a:p>
          <a:p>
            <a:r>
              <a:rPr lang="nl-NL" dirty="0" smtClean="0"/>
              <a:t>1789: eerste Amerikaanse president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436" y="1287886"/>
            <a:ext cx="4695564" cy="55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88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Rousseau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0000" y="1825625"/>
            <a:ext cx="5450689" cy="4351338"/>
          </a:xfrm>
        </p:spPr>
        <p:txBody>
          <a:bodyPr/>
          <a:lstStyle/>
          <a:p>
            <a:r>
              <a:rPr lang="nl-NL" dirty="0" smtClean="0"/>
              <a:t>Inleiding op de revolutie</a:t>
            </a:r>
          </a:p>
          <a:p>
            <a:r>
              <a:rPr lang="nl-NL" dirty="0" smtClean="0"/>
              <a:t>Mensen moeten terug naar de natuur</a:t>
            </a:r>
          </a:p>
          <a:p>
            <a:r>
              <a:rPr lang="nl-NL" dirty="0" smtClean="0"/>
              <a:t>De beschaving heeft de mens niet gelukkiger gemaakt</a:t>
            </a:r>
          </a:p>
          <a:p>
            <a:r>
              <a:rPr lang="nl-NL" dirty="0" smtClean="0"/>
              <a:t>De algemene wil moet leidend zijn</a:t>
            </a:r>
          </a:p>
          <a:p>
            <a:r>
              <a:rPr lang="nl-NL" dirty="0" smtClean="0"/>
              <a:t>Niet de wil van de koning of andere leiders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689" y="0"/>
            <a:ext cx="562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5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Franse Revolutie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0000" y="1825625"/>
            <a:ext cx="4108822" cy="4351338"/>
          </a:xfrm>
        </p:spPr>
        <p:txBody>
          <a:bodyPr/>
          <a:lstStyle/>
          <a:p>
            <a:r>
              <a:rPr lang="nl-NL" dirty="0" smtClean="0"/>
              <a:t>Vrijheid, gelijkheid en broederschap</a:t>
            </a:r>
          </a:p>
          <a:p>
            <a:r>
              <a:rPr lang="nl-NL" dirty="0" err="1" smtClean="0"/>
              <a:t>Robespierre</a:t>
            </a:r>
            <a:r>
              <a:rPr lang="nl-NL" dirty="0" smtClean="0"/>
              <a:t> en de jakobijnen meenden te weten wat de algemene wil van het volk was</a:t>
            </a:r>
          </a:p>
          <a:p>
            <a:r>
              <a:rPr lang="nl-NL" dirty="0" smtClean="0"/>
              <a:t>Het eindigt met terreur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822" y="1270050"/>
            <a:ext cx="6963177" cy="55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67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Karl Marx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0000" y="1825625"/>
            <a:ext cx="8053348" cy="4351338"/>
          </a:xfrm>
        </p:spPr>
        <p:txBody>
          <a:bodyPr/>
          <a:lstStyle/>
          <a:p>
            <a:r>
              <a:rPr lang="nl-NL" dirty="0" smtClean="0"/>
              <a:t>De tijd van de revoluties en sociale onrust</a:t>
            </a:r>
          </a:p>
          <a:p>
            <a:r>
              <a:rPr lang="nl-NL" dirty="0" smtClean="0"/>
              <a:t>Mens is vervreemd van zichzelf</a:t>
            </a:r>
          </a:p>
          <a:p>
            <a:r>
              <a:rPr lang="nl-NL" dirty="0"/>
              <a:t>De mens is een veredeld dier</a:t>
            </a:r>
          </a:p>
          <a:p>
            <a:r>
              <a:rPr lang="nl-NL" dirty="0"/>
              <a:t>God bestaat niet</a:t>
            </a:r>
          </a:p>
          <a:p>
            <a:r>
              <a:rPr lang="nl-NL" dirty="0" smtClean="0"/>
              <a:t>Eigen bezit is algemeen bezit</a:t>
            </a:r>
          </a:p>
          <a:p>
            <a:r>
              <a:rPr lang="nl-NL" dirty="0" smtClean="0"/>
              <a:t>Revolutie tegen fabriekseigenaren</a:t>
            </a:r>
            <a:r>
              <a:rPr lang="nl-NL" dirty="0"/>
              <a:t>, </a:t>
            </a:r>
            <a:r>
              <a:rPr lang="nl-NL" dirty="0" smtClean="0"/>
              <a:t>koningen</a:t>
            </a:r>
          </a:p>
          <a:p>
            <a:r>
              <a:rPr lang="nl-NL" dirty="0" smtClean="0"/>
              <a:t>Streven </a:t>
            </a:r>
            <a:r>
              <a:rPr lang="nl-NL" dirty="0"/>
              <a:t>naar communistische maatschappij</a:t>
            </a:r>
          </a:p>
          <a:p>
            <a:r>
              <a:rPr lang="nl-NL" dirty="0" smtClean="0"/>
              <a:t>Streven naar meer </a:t>
            </a:r>
            <a:r>
              <a:rPr lang="nl-NL" dirty="0"/>
              <a:t>gelijkheid</a:t>
            </a:r>
          </a:p>
          <a:p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3348" y="0"/>
            <a:ext cx="3018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31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Communisme 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0000" y="1825625"/>
            <a:ext cx="4214000" cy="4351338"/>
          </a:xfrm>
        </p:spPr>
        <p:txBody>
          <a:bodyPr>
            <a:normAutofit/>
          </a:bodyPr>
          <a:lstStyle/>
          <a:p>
            <a:r>
              <a:rPr lang="nl-NL" dirty="0"/>
              <a:t>Dankzij beide wereldoorlogen sterk geworden</a:t>
            </a:r>
          </a:p>
          <a:p>
            <a:r>
              <a:rPr lang="nl-NL" dirty="0" smtClean="0"/>
              <a:t>Iedereen moet meedoen</a:t>
            </a:r>
            <a:endParaRPr lang="nl-NL" dirty="0"/>
          </a:p>
          <a:p>
            <a:r>
              <a:rPr lang="nl-NL" dirty="0"/>
              <a:t>Daarom bouwen aan de nieuwe mens</a:t>
            </a:r>
          </a:p>
          <a:p>
            <a:r>
              <a:rPr lang="nl-NL" dirty="0" smtClean="0"/>
              <a:t>Tientallen miljoenen doden</a:t>
            </a:r>
          </a:p>
          <a:p>
            <a:r>
              <a:rPr lang="nl-NL" dirty="0" smtClean="0"/>
              <a:t>Mislukking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73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Nietzsche 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6438363" cy="4351338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Tijd van het kolonialisme</a:t>
            </a:r>
          </a:p>
          <a:p>
            <a:r>
              <a:rPr lang="nl-NL" dirty="0" smtClean="0"/>
              <a:t>De filosoof met de hamer</a:t>
            </a:r>
          </a:p>
          <a:p>
            <a:r>
              <a:rPr lang="nl-NL" dirty="0" smtClean="0"/>
              <a:t>Christelijke moraal van naastenliefde en mededogen is slavenmoraal</a:t>
            </a:r>
          </a:p>
          <a:p>
            <a:r>
              <a:rPr lang="nl-NL" dirty="0" smtClean="0"/>
              <a:t>Kracht en macht is veel belangrijker: herenmoraal</a:t>
            </a:r>
          </a:p>
          <a:p>
            <a:r>
              <a:rPr lang="nl-NL" dirty="0" smtClean="0"/>
              <a:t>God is dood</a:t>
            </a:r>
          </a:p>
          <a:p>
            <a:r>
              <a:rPr lang="nl-NL" dirty="0" smtClean="0"/>
              <a:t>Het leven is zinloos: nihilisme</a:t>
            </a:r>
          </a:p>
          <a:p>
            <a:r>
              <a:rPr lang="nl-NL" dirty="0" smtClean="0"/>
              <a:t>Streven naar übermensch met herenmoraal</a:t>
            </a:r>
          </a:p>
          <a:p>
            <a:r>
              <a:rPr lang="nl-NL" dirty="0" smtClean="0"/>
              <a:t>Geen antisemitisme, geen nationalisme, geen socialisme, geen vrouwen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410" y="0"/>
            <a:ext cx="5056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5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Duits fascisme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0000" y="1825625"/>
            <a:ext cx="6235504" cy="4351338"/>
          </a:xfrm>
        </p:spPr>
        <p:txBody>
          <a:bodyPr/>
          <a:lstStyle/>
          <a:p>
            <a:r>
              <a:rPr lang="nl-NL" dirty="0"/>
              <a:t>Antisemitische zus ontfermt zich over Nietzsche in zijn laatste jaren</a:t>
            </a:r>
          </a:p>
          <a:p>
            <a:r>
              <a:rPr lang="nl-NL" dirty="0" smtClean="0"/>
              <a:t>Duitsers als Herrenvolk</a:t>
            </a:r>
          </a:p>
          <a:p>
            <a:r>
              <a:rPr lang="nl-NL" dirty="0" smtClean="0"/>
              <a:t>Hitler als übermensch</a:t>
            </a:r>
          </a:p>
          <a:p>
            <a:r>
              <a:rPr lang="nl-NL" dirty="0"/>
              <a:t>Geloof in kracht</a:t>
            </a:r>
          </a:p>
          <a:p>
            <a:r>
              <a:rPr lang="nl-NL" dirty="0" smtClean="0"/>
              <a:t>Geen medelijden</a:t>
            </a:r>
          </a:p>
          <a:p>
            <a:r>
              <a:rPr lang="nl-NL" dirty="0" smtClean="0"/>
              <a:t>Evolutie menselijk ras versnellen</a:t>
            </a:r>
          </a:p>
          <a:p>
            <a:r>
              <a:rPr lang="nl-NL" dirty="0" smtClean="0"/>
              <a:t>Grootste misdaden uit de geschiedenis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504" y="0"/>
            <a:ext cx="48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73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geschiedenis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Tijdperken, breukvlakken</a:t>
            </a:r>
            <a:endParaRPr lang="nl-NL" dirty="0"/>
          </a:p>
          <a:p>
            <a:r>
              <a:rPr lang="nl-NL" dirty="0" smtClean="0"/>
              <a:t>Veel oorzaken, zoals:</a:t>
            </a:r>
          </a:p>
          <a:p>
            <a:r>
              <a:rPr lang="nl-NL" dirty="0" smtClean="0"/>
              <a:t>Politiek en machtsverhoudingen</a:t>
            </a:r>
          </a:p>
          <a:p>
            <a:r>
              <a:rPr lang="nl-NL" dirty="0" smtClean="0"/>
              <a:t>Nieuwe technologie</a:t>
            </a:r>
          </a:p>
          <a:p>
            <a:r>
              <a:rPr lang="nl-NL" dirty="0" smtClean="0"/>
              <a:t>Nieuwe ideeën: religie en filosofie</a:t>
            </a:r>
          </a:p>
          <a:p>
            <a:endParaRPr lang="nl-NL" dirty="0" smtClean="0"/>
          </a:p>
          <a:p>
            <a:r>
              <a:rPr lang="nl-NL" dirty="0" smtClean="0"/>
              <a:t>Ze lopen vaak in elkaar over</a:t>
            </a:r>
          </a:p>
          <a:p>
            <a:r>
              <a:rPr lang="nl-NL" dirty="0" smtClean="0"/>
              <a:t>In deze lessenreeks: filosofen</a:t>
            </a:r>
          </a:p>
          <a:p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153" y="0"/>
            <a:ext cx="5824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5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6736" y="161121"/>
            <a:ext cx="10515600" cy="1113887"/>
          </a:xfrm>
        </p:spPr>
        <p:txBody>
          <a:bodyPr/>
          <a:lstStyle/>
          <a:p>
            <a:r>
              <a:rPr lang="nl-NL" dirty="0" smtClean="0"/>
              <a:t>Tijdvakken Geschiedenis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9100" y="2588371"/>
            <a:ext cx="10233800" cy="4351338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1. Prehistorie</a:t>
            </a:r>
          </a:p>
          <a:p>
            <a:r>
              <a:rPr lang="nl-NL" dirty="0" smtClean="0"/>
              <a:t>2. Oudheid</a:t>
            </a:r>
          </a:p>
          <a:p>
            <a:r>
              <a:rPr lang="nl-NL" dirty="0" smtClean="0"/>
              <a:t>3. Vroege Middeleeuwen</a:t>
            </a:r>
          </a:p>
          <a:p>
            <a:r>
              <a:rPr lang="nl-NL" dirty="0" smtClean="0"/>
              <a:t>4. Hoge Middeleeuwen</a:t>
            </a:r>
          </a:p>
          <a:p>
            <a:r>
              <a:rPr lang="nl-NL" dirty="0" smtClean="0"/>
              <a:t>5. Reformatie</a:t>
            </a:r>
          </a:p>
          <a:p>
            <a:r>
              <a:rPr lang="nl-NL" dirty="0" smtClean="0"/>
              <a:t>6. Monarchen en Verlichting</a:t>
            </a:r>
          </a:p>
          <a:p>
            <a:r>
              <a:rPr lang="nl-NL" dirty="0" smtClean="0"/>
              <a:t>7. Revoluties en onrust</a:t>
            </a:r>
          </a:p>
          <a:p>
            <a:r>
              <a:rPr lang="nl-NL" dirty="0" smtClean="0"/>
              <a:t>8. Kolonialisme en Wereldoorlogen</a:t>
            </a:r>
          </a:p>
          <a:p>
            <a:r>
              <a:rPr lang="nl-NL" dirty="0" smtClean="0"/>
              <a:t>9. Huidige tijd</a:t>
            </a:r>
            <a:endParaRPr lang="de-D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09" y="2816915"/>
            <a:ext cx="5433391" cy="4041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" y="1094722"/>
            <a:ext cx="12095512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2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Socrates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Griekse denker</a:t>
            </a:r>
          </a:p>
          <a:p>
            <a:r>
              <a:rPr lang="nl-NL" dirty="0" smtClean="0"/>
              <a:t>Oudheid</a:t>
            </a:r>
          </a:p>
          <a:p>
            <a:r>
              <a:rPr lang="nl-NL" dirty="0" smtClean="0"/>
              <a:t>Niets geschreven</a:t>
            </a:r>
          </a:p>
          <a:p>
            <a:r>
              <a:rPr lang="nl-NL" dirty="0" smtClean="0"/>
              <a:t>Stelde veel vragen</a:t>
            </a:r>
          </a:p>
          <a:p>
            <a:r>
              <a:rPr lang="nl-NL" dirty="0" smtClean="0"/>
              <a:t>Zocht naar de waarheid</a:t>
            </a:r>
          </a:p>
          <a:p>
            <a:r>
              <a:rPr lang="nl-NL" dirty="0" smtClean="0"/>
              <a:t>Waarom doen mensen dingen?</a:t>
            </a:r>
          </a:p>
          <a:p>
            <a:r>
              <a:rPr lang="nl-NL" dirty="0" smtClean="0"/>
              <a:t>Gestructureerd denken</a:t>
            </a:r>
          </a:p>
          <a:p>
            <a:r>
              <a:rPr lang="nl-NL" dirty="0" smtClean="0"/>
              <a:t>Hij kreeg de doodstraf</a:t>
            </a:r>
          </a:p>
          <a:p>
            <a:r>
              <a:rPr lang="nl-NL" dirty="0" smtClean="0"/>
              <a:t>Beschrijvingen van Plato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5" y="-13497"/>
            <a:ext cx="5035826" cy="68714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94" y="107053"/>
            <a:ext cx="2365841" cy="316727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035" y="4656532"/>
            <a:ext cx="1421929" cy="18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89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Augustinus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0000" y="1825625"/>
            <a:ext cx="5698445" cy="4351338"/>
          </a:xfrm>
        </p:spPr>
        <p:txBody>
          <a:bodyPr/>
          <a:lstStyle/>
          <a:p>
            <a:r>
              <a:rPr lang="nl-NL" dirty="0" smtClean="0"/>
              <a:t>Einde Oudheid</a:t>
            </a:r>
          </a:p>
          <a:p>
            <a:r>
              <a:rPr lang="nl-NL" dirty="0" smtClean="0"/>
              <a:t>Val van de West-Romeinse Rijk</a:t>
            </a:r>
          </a:p>
          <a:p>
            <a:r>
              <a:rPr lang="nl-NL" dirty="0" smtClean="0"/>
              <a:t>Geen ondergang christendom</a:t>
            </a:r>
          </a:p>
          <a:p>
            <a:r>
              <a:rPr lang="nl-NL" dirty="0" smtClean="0"/>
              <a:t>Versterking van de kerk</a:t>
            </a:r>
          </a:p>
          <a:p>
            <a:r>
              <a:rPr lang="nl-NL" dirty="0" smtClean="0"/>
              <a:t>Geen noodlot, gaf troost</a:t>
            </a:r>
          </a:p>
          <a:p>
            <a:r>
              <a:rPr lang="nl-NL" dirty="0" smtClean="0"/>
              <a:t>Richten op de stad van God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445" y="0"/>
            <a:ext cx="5373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85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Kloosters 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0000" y="1825625"/>
            <a:ext cx="5538377" cy="4351338"/>
          </a:xfrm>
        </p:spPr>
        <p:txBody>
          <a:bodyPr/>
          <a:lstStyle/>
          <a:p>
            <a:r>
              <a:rPr lang="nl-NL" dirty="0" smtClean="0"/>
              <a:t>Meer dan 1000 jaar een stabiele factor</a:t>
            </a:r>
          </a:p>
          <a:p>
            <a:r>
              <a:rPr lang="nl-NL" dirty="0" smtClean="0"/>
              <a:t>Bracht rust in een onrustig Europa</a:t>
            </a:r>
          </a:p>
          <a:p>
            <a:r>
              <a:rPr lang="nl-NL" dirty="0" smtClean="0"/>
              <a:t>Zorgden voor bekering van analfabete volkeren</a:t>
            </a:r>
          </a:p>
          <a:p>
            <a:r>
              <a:rPr lang="nl-NL" dirty="0" smtClean="0"/>
              <a:t>Augustinus en Benedictus: kloosterregels</a:t>
            </a:r>
          </a:p>
          <a:p>
            <a:r>
              <a:rPr lang="nl-NL" dirty="0" smtClean="0"/>
              <a:t>Streng en sober: geestelijk welzijn geen uiterlijkheden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423" y="2688867"/>
            <a:ext cx="5591577" cy="419368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324" y="193183"/>
            <a:ext cx="1797729" cy="26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8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Aristoteles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4995930" cy="4351338"/>
          </a:xfrm>
        </p:spPr>
        <p:txBody>
          <a:bodyPr/>
          <a:lstStyle/>
          <a:p>
            <a:r>
              <a:rPr lang="nl-NL" dirty="0" smtClean="0"/>
              <a:t>Griekse denker uit de Oudheid</a:t>
            </a:r>
          </a:p>
          <a:p>
            <a:r>
              <a:rPr lang="nl-NL" dirty="0" smtClean="0"/>
              <a:t>In de 11</a:t>
            </a:r>
            <a:r>
              <a:rPr lang="nl-NL" baseline="30000" dirty="0" smtClean="0"/>
              <a:t>e</a:t>
            </a:r>
            <a:r>
              <a:rPr lang="nl-NL" dirty="0" smtClean="0"/>
              <a:t> eeuw geschriften teruggevonden</a:t>
            </a:r>
          </a:p>
          <a:p>
            <a:r>
              <a:rPr lang="nl-NL" dirty="0" smtClean="0"/>
              <a:t>Stimuleerde wetenschappelijk denken in opgerichte universiteiten</a:t>
            </a:r>
          </a:p>
          <a:p>
            <a:r>
              <a:rPr lang="nl-NL" dirty="0" smtClean="0"/>
              <a:t>Richt je niet alleen op de wereld van hierna</a:t>
            </a:r>
          </a:p>
          <a:p>
            <a:r>
              <a:rPr lang="nl-NL" dirty="0" smtClean="0"/>
              <a:t>Onderzoek onze wereld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1" y="0"/>
            <a:ext cx="6531429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036" y="4998559"/>
            <a:ext cx="142658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7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universiteiten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0000" y="1825625"/>
            <a:ext cx="6620203" cy="4351338"/>
          </a:xfrm>
        </p:spPr>
        <p:txBody>
          <a:bodyPr/>
          <a:lstStyle/>
          <a:p>
            <a:r>
              <a:rPr lang="nl-NL" dirty="0" smtClean="0"/>
              <a:t>De hoge Middeleeuwen</a:t>
            </a:r>
          </a:p>
          <a:p>
            <a:r>
              <a:rPr lang="nl-NL" dirty="0" smtClean="0"/>
              <a:t>Europa is gekerstend, Aristoteles ontdekt</a:t>
            </a:r>
          </a:p>
          <a:p>
            <a:r>
              <a:rPr lang="nl-NL" dirty="0" smtClean="0"/>
              <a:t>Vanuit de kloosters ontstonden kloosterscholen en kathedraalscholen</a:t>
            </a:r>
          </a:p>
          <a:p>
            <a:r>
              <a:rPr lang="nl-NL" dirty="0" smtClean="0"/>
              <a:t>Van daaruit ontstonden universiteiten</a:t>
            </a:r>
          </a:p>
          <a:p>
            <a:r>
              <a:rPr lang="nl-NL" dirty="0" smtClean="0"/>
              <a:t>Ontwikkelende wetenschap, deels onafhankelijk van de koning of keizer</a:t>
            </a:r>
          </a:p>
          <a:p>
            <a:r>
              <a:rPr lang="nl-NL" dirty="0" smtClean="0"/>
              <a:t>Europa begint te ontwikkelen, steeds  stormachtiger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4" y="0"/>
            <a:ext cx="435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09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Erasmus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8794" y="1825625"/>
            <a:ext cx="6032469" cy="4351338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Mede aanzet tot de Reformatie</a:t>
            </a:r>
          </a:p>
          <a:p>
            <a:r>
              <a:rPr lang="nl-NL" dirty="0" smtClean="0"/>
              <a:t>Inspiratie voor Luther</a:t>
            </a:r>
          </a:p>
          <a:p>
            <a:r>
              <a:rPr lang="nl-NL" dirty="0" smtClean="0"/>
              <a:t>Nieuwe overzichtelijke vertaling Bijbel</a:t>
            </a:r>
          </a:p>
          <a:p>
            <a:r>
              <a:rPr lang="nl-NL" dirty="0" smtClean="0"/>
              <a:t>Maar geen </a:t>
            </a:r>
            <a:r>
              <a:rPr lang="nl-NL" dirty="0" err="1" smtClean="0"/>
              <a:t>sola</a:t>
            </a:r>
            <a:r>
              <a:rPr lang="nl-NL" dirty="0" smtClean="0"/>
              <a:t> </a:t>
            </a:r>
            <a:r>
              <a:rPr lang="nl-NL" dirty="0" err="1" smtClean="0"/>
              <a:t>scriptura</a:t>
            </a:r>
            <a:endParaRPr lang="nl-NL" dirty="0" smtClean="0"/>
          </a:p>
          <a:p>
            <a:r>
              <a:rPr lang="nl-NL" dirty="0" smtClean="0"/>
              <a:t>Toch veel kerkkritiek: Lof der zotheid</a:t>
            </a:r>
          </a:p>
          <a:p>
            <a:r>
              <a:rPr lang="nl-NL" dirty="0" smtClean="0"/>
              <a:t>Onafhankelijk wetenschapper</a:t>
            </a:r>
          </a:p>
          <a:p>
            <a:r>
              <a:rPr lang="nl-NL" dirty="0" smtClean="0"/>
              <a:t>Katholiek, maar heeft de Nederlandse paus niet geholpen</a:t>
            </a:r>
          </a:p>
          <a:p>
            <a:r>
              <a:rPr lang="nl-NL" dirty="0" smtClean="0"/>
              <a:t>Afsplitsing protestanten definitief bij de opvolger van de Nederlandse paus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263" y="0"/>
            <a:ext cx="5180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46009"/>
      </p:ext>
    </p:extLst>
  </p:cSld>
  <p:clrMapOvr>
    <a:masterClrMapping/>
  </p:clrMapOvr>
</p:sld>
</file>

<file path=ppt/theme/theme1.xml><?xml version="1.0" encoding="utf-8"?>
<a:theme xmlns:a="http://schemas.openxmlformats.org/drawingml/2006/main" name="Diept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TM04033923[[fn=Diepte]]</Template>
  <TotalTime>0</TotalTime>
  <Words>591</Words>
  <Application>Microsoft Office PowerPoint</Application>
  <PresentationFormat>Breedbeeld</PresentationFormat>
  <Paragraphs>131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 CENA</vt:lpstr>
      <vt:lpstr>Arial</vt:lpstr>
      <vt:lpstr>Corbel</vt:lpstr>
      <vt:lpstr>Diepte</vt:lpstr>
      <vt:lpstr>Filosofen die de wereld  veranderden</vt:lpstr>
      <vt:lpstr>De geschiedenis</vt:lpstr>
      <vt:lpstr>Tijdvakken Geschiedenis</vt:lpstr>
      <vt:lpstr>Socrates</vt:lpstr>
      <vt:lpstr>Augustinus</vt:lpstr>
      <vt:lpstr>Kloosters </vt:lpstr>
      <vt:lpstr>Aristoteles</vt:lpstr>
      <vt:lpstr>De universiteiten</vt:lpstr>
      <vt:lpstr>Erasmus</vt:lpstr>
      <vt:lpstr>Descartes</vt:lpstr>
      <vt:lpstr>John Locke</vt:lpstr>
      <vt:lpstr>Amerikaanse Revolutie</vt:lpstr>
      <vt:lpstr>Rousseau</vt:lpstr>
      <vt:lpstr>Franse Revolutie</vt:lpstr>
      <vt:lpstr>Karl Marx</vt:lpstr>
      <vt:lpstr>Communisme </vt:lpstr>
      <vt:lpstr>Nietzsche </vt:lpstr>
      <vt:lpstr>Duits fascisme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Filosofen die de  wereld  veranderden</dc:title>
  <dc:creator>Adela van Stiphout</dc:creator>
  <cp:lastModifiedBy>Adela van Stiphout</cp:lastModifiedBy>
  <cp:revision>26</cp:revision>
  <dcterms:created xsi:type="dcterms:W3CDTF">2020-03-25T13:58:15Z</dcterms:created>
  <dcterms:modified xsi:type="dcterms:W3CDTF">2021-05-04T14:19:51Z</dcterms:modified>
</cp:coreProperties>
</file>